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419" r:id="rId2"/>
    <p:sldId id="420" r:id="rId3"/>
    <p:sldId id="421" r:id="rId4"/>
    <p:sldId id="429" r:id="rId5"/>
    <p:sldId id="430" r:id="rId6"/>
    <p:sldId id="428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1B21F"/>
    <a:srgbClr val="BDA0E7"/>
    <a:srgbClr val="E3F3D1"/>
    <a:srgbClr val="F2D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 autoAdjust="0"/>
    <p:restoredTop sz="93562" autoAdjust="0"/>
  </p:normalViewPr>
  <p:slideViewPr>
    <p:cSldViewPr>
      <p:cViewPr varScale="1">
        <p:scale>
          <a:sx n="114" d="100"/>
          <a:sy n="114" d="100"/>
        </p:scale>
        <p:origin x="19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3E860-F498-4C2D-BF82-4BB6A34F4482}" type="datetimeFigureOut">
              <a:rPr lang="en-AU" smtClean="0"/>
              <a:pPr/>
              <a:t>23/8/2024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A7FC-93D4-471E-AF44-B8576D30FAF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5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1ACB0-3C65-F547-8B15-5A68E23AECEB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01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F9C9-A483-8000-FCF3-6D19336C8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045029"/>
          </a:xfrm>
          <a:gradFill>
            <a:gsLst>
              <a:gs pos="100000">
                <a:schemeClr val="bg1"/>
              </a:gs>
              <a:gs pos="73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3FEE1-9FA9-43C8-0361-4A4389F5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282536"/>
            <a:ext cx="6858000" cy="1045029"/>
          </a:xfrm>
        </p:spPr>
        <p:txBody>
          <a:bodyPr>
            <a:normAutofit/>
          </a:bodyPr>
          <a:lstStyle>
            <a:lvl1pPr marL="0" indent="0" algn="ctr">
              <a:buNone/>
              <a:defRPr sz="33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5D074-8FEB-6FD9-370A-3CE65B9B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1D84-477D-E7C4-06DA-580D6A82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224F6-AFB9-C22C-E5B3-CAA382A5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91629-96AF-DE34-AF93-C8E3F5ADA180}"/>
              </a:ext>
            </a:extLst>
          </p:cNvPr>
          <p:cNvSpPr txBox="1"/>
          <p:nvPr userDrawn="1"/>
        </p:nvSpPr>
        <p:spPr>
          <a:xfrm>
            <a:off x="2686050" y="5355771"/>
            <a:ext cx="3771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100" dirty="0"/>
              <a:t>Dr James Dorey</a:t>
            </a:r>
          </a:p>
        </p:txBody>
      </p:sp>
    </p:spTree>
    <p:extLst>
      <p:ext uri="{BB962C8B-B14F-4D97-AF65-F5344CB8AC3E}">
        <p14:creationId xmlns:p14="http://schemas.microsoft.com/office/powerpoint/2010/main" val="42601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9427-D8D5-E26D-FAB8-6EDC56B4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89954-23B8-49ED-E59A-D57C908C8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8CB85-2C64-0E54-381F-89BAD67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75B0-98F3-9D7F-3A90-2F42022D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BCF1-A4DC-9470-DE00-9C5F4358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33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B2892-251A-96A8-BEA9-F24F4166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FD8B7-279E-BC01-64DF-F4F382CB5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7E3AB-4FD5-3D2D-5228-272D710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E4D0-0083-5082-B4F3-A27A1E5F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5CC8-AF07-A4C8-CA56-764CAEA7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160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&amp; imag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922" y="2537640"/>
            <a:ext cx="4010526" cy="390059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200">
                <a:solidFill>
                  <a:schemeClr val="accent3"/>
                </a:solidFill>
              </a:defRPr>
            </a:lvl4pPr>
            <a:lvl5pPr>
              <a:defRPr sz="1200">
                <a:solidFill>
                  <a:schemeClr val="accent3"/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5921" y="457202"/>
            <a:ext cx="8160621" cy="783389"/>
          </a:xfrm>
        </p:spPr>
        <p:txBody>
          <a:bodyPr anchor="b">
            <a:normAutofit/>
          </a:bodyPr>
          <a:lstStyle>
            <a:lvl1pPr>
              <a:defRPr sz="21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5921" y="1262145"/>
            <a:ext cx="8160620" cy="781552"/>
          </a:xfrm>
        </p:spPr>
        <p:txBody>
          <a:bodyPr>
            <a:norm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71994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00F-1D0E-64FA-CB94-D8DA7D41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5EDEF-C97C-77A3-A3E6-7CE10CA5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40EE7-792A-F6C4-7493-2FE7D9F3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9998-974E-D8AD-81C5-4482B423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B6A1F-D2DE-343F-ECAD-5A9A15D6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304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344A-1493-3ADA-D704-D0788E40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6E5CE-3620-C57A-21F5-4A0F7818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F182-08AF-8BBF-2B3E-8DC91FCB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87F78-3A7B-A6B1-6D48-000730E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3750-D14F-86D7-2DFA-7D7DFC8E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1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98C4-98EE-A15A-1BDD-E37A7965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EF52-C0C5-F6A9-319F-275348884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905D-68EB-DFC3-C2C7-5F676C049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F5BD9-1D81-EC3D-62DD-9EFFE196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C4DD7-C57E-F6C6-FD17-0BB8259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92267-857E-B2E5-AD88-AB11396F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99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E627-DE1F-8A6E-13D6-95D46A49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13B15-4B1F-957D-0960-4F74078C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5CDD3-4F3F-8252-E3D1-7EF449C9D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CF13E-C5A3-0270-73CF-A1F37407F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3340F-403E-9A36-7D19-104AFBE3F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21B93-4814-28B5-3ACC-1F500CC3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DC5F9-0A25-61DE-CEA4-3C7CEE42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A25C4-3352-A451-4B3C-0A074A0F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08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F222-FC80-AD82-4C69-6445AFE6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3087F-C0BB-DA74-6102-C34973A0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B2FCF-1271-3A09-41A4-F28A8752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4931C-A30F-0D87-0E41-F8AA77C7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97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D6194-A6A8-6D85-A927-CCCBD84A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31830-E2E4-0486-78AA-CD331D10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CC9C7-A171-282C-A071-9CE4D28D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168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E9EF-D566-E38C-C8BA-FC4429EB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B433C-C21F-1164-0A8E-45500B33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B22ED-679E-1AE2-75C6-A6FF613A8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B5E69-74E8-6456-2A40-E88D9CBB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AC898-4656-9007-2717-770B78BA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F363A-2F33-9662-5CD8-AF0778C9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48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B445-CF30-FFAA-3CAD-0ABD2C7F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581D7-FE45-31C3-8359-889F0FA48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20484-C4B2-9053-159A-AC28BCF09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AB345-FFFB-4407-6179-B0216786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4334C-A258-3F0C-8434-0D965899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2953A-E046-48A7-7E5A-49452714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74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27970-D282-B9A9-602B-3A3B1C3D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"/>
            <a:ext cx="7886700" cy="1145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6B0AD-AD7F-1DE3-03B6-761E210C2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7D071-9066-31B8-0905-D0C7A410C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85FED-E5C6-2640-857E-7DCFF39350D1}" type="datetimeFigureOut">
              <a:rPr lang="en-AU" smtClean="0"/>
              <a:t>23/8/2024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9345-1EDC-7506-8E6A-F698587ED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4A4FD-5724-EF9B-5F6A-49C7873D9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9579B9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F90D8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5DC18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7D684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8F798D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1810B-DC30-3BB9-1C03-7900884A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855499"/>
            <a:ext cx="9143999" cy="6100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AFE40-84D2-8688-B940-274FAF8A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214"/>
            <a:ext cx="9144000" cy="783772"/>
          </a:xfrm>
          <a:solidFill>
            <a:schemeClr val="tx1">
              <a:alpha val="52597"/>
            </a:schemeClr>
          </a:solidFill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BIOL365: Marine and Terrestrial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86DAD-D7A2-C7B1-6D84-AD445B741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47" y="838772"/>
            <a:ext cx="7686303" cy="574004"/>
          </a:xfrm>
          <a:prstGeom prst="roundRect">
            <a:avLst/>
          </a:prstGeom>
          <a:solidFill>
            <a:schemeClr val="bg1">
              <a:alpha val="62056"/>
            </a:schemeClr>
          </a:solidFill>
        </p:spPr>
        <p:txBody>
          <a:bodyPr>
            <a:noAutofit/>
          </a:bodyPr>
          <a:lstStyle/>
          <a:p>
            <a:r>
              <a:rPr lang="en-AU" b="1" dirty="0"/>
              <a:t>Practical 5: Your phylogeny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3DBAC-8D4D-001B-D417-2BE34F1BB7DD}"/>
              </a:ext>
            </a:extLst>
          </p:cNvPr>
          <p:cNvSpPr txBox="1"/>
          <p:nvPr/>
        </p:nvSpPr>
        <p:spPr>
          <a:xfrm>
            <a:off x="1547662" y="5880460"/>
            <a:ext cx="6048672" cy="459700"/>
          </a:xfrm>
          <a:prstGeom prst="roundRect">
            <a:avLst/>
          </a:prstGeom>
          <a:solidFill>
            <a:schemeClr val="bg1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 defTabSz="685800"/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James Dorey, Damien </a:t>
            </a:r>
            <a:r>
              <a:rPr lang="en-AU" sz="2100" b="1" dirty="0" err="1">
                <a:solidFill>
                  <a:prstClr val="black"/>
                </a:solidFill>
                <a:latin typeface="Aptos" panose="02110004020202020204"/>
              </a:rPr>
              <a:t>Esquerré</a:t>
            </a:r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, and Phil Byrne</a:t>
            </a:r>
          </a:p>
        </p:txBody>
      </p:sp>
    </p:spTree>
    <p:extLst>
      <p:ext uri="{BB962C8B-B14F-4D97-AF65-F5344CB8AC3E}">
        <p14:creationId xmlns:p14="http://schemas.microsoft.com/office/powerpoint/2010/main" val="57744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8521709B-8B3C-565C-D4A4-BDB0AA9F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12" y="2996952"/>
            <a:ext cx="5764188" cy="384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9310C-5262-F021-43BA-A4286757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to expect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919E-AFAF-C324-8610-1D0C3106F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Initial guidance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Limited help with your 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FYI, I updated the Tips and Tricks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8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Statistics </a:t>
            </a:r>
          </a:p>
          <a:p>
            <a:pPr lvl="1"/>
            <a:r>
              <a:rPr lang="en-AU" dirty="0"/>
              <a:t>Might make it easier to talk about your assignment</a:t>
            </a:r>
          </a:p>
          <a:p>
            <a:r>
              <a:rPr lang="en-AU" dirty="0"/>
              <a:t>Length</a:t>
            </a:r>
          </a:p>
          <a:p>
            <a:pPr lvl="1"/>
            <a:r>
              <a:rPr lang="en-AU" dirty="0"/>
              <a:t>Only as long as you need </a:t>
            </a:r>
          </a:p>
          <a:p>
            <a:r>
              <a:rPr lang="en-AU" dirty="0"/>
              <a:t>Components</a:t>
            </a:r>
          </a:p>
          <a:p>
            <a:pPr lvl="1"/>
            <a:r>
              <a:rPr lang="en-AU" dirty="0"/>
              <a:t>Phylogeny + outgroup</a:t>
            </a:r>
          </a:p>
          <a:p>
            <a:pPr lvl="1"/>
            <a:r>
              <a:rPr lang="en-AU" dirty="0"/>
              <a:t>Inferred trait evolution</a:t>
            </a:r>
          </a:p>
          <a:p>
            <a:pPr lvl="1"/>
            <a:r>
              <a:rPr lang="en-AU" dirty="0"/>
              <a:t>Description of evolution</a:t>
            </a:r>
            <a:br>
              <a:rPr lang="en-AU" dirty="0"/>
            </a:br>
            <a:r>
              <a:rPr lang="en-AU" dirty="0"/>
              <a:t>(1–2 paragraphs)</a:t>
            </a:r>
          </a:p>
          <a:p>
            <a:pPr lvl="1"/>
            <a:r>
              <a:rPr lang="en-AU" dirty="0"/>
              <a:t>References, </a:t>
            </a:r>
            <a:r>
              <a:rPr lang="en-AU" dirty="0" err="1"/>
              <a:t>Genbank</a:t>
            </a:r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numbers, and R code</a:t>
            </a:r>
          </a:p>
          <a:p>
            <a:pPr lvl="1"/>
            <a:endParaRPr lang="en-AU" dirty="0"/>
          </a:p>
        </p:txBody>
      </p:sp>
      <p:pic>
        <p:nvPicPr>
          <p:cNvPr id="5" name="Picture 4" descr="A yellow and black butterfly&#10;&#10;Description automatically generated">
            <a:extLst>
              <a:ext uri="{FF2B5EF4-FFF2-40B4-BE49-F238E27FC236}">
                <a16:creationId xmlns:a16="http://schemas.microsoft.com/office/drawing/2014/main" id="{9DFB0B9B-5FBA-3E34-BD46-F15CB7334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238602"/>
            <a:ext cx="5429096" cy="36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5810-C859-D31F-D021-C8B6C0FB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guidance</a:t>
            </a:r>
          </a:p>
        </p:txBody>
      </p:sp>
      <p:pic>
        <p:nvPicPr>
          <p:cNvPr id="5" name="Content Placeholder 4" descr="A table of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5B4BBBD-D3D9-3C96-A365-9D622802F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25" y="1196752"/>
            <a:ext cx="5184575" cy="564868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54A307-3605-8BEB-6BA0-488F16A7C69D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3223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F90D8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5DC18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7D684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8F798D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Rubric </a:t>
            </a:r>
          </a:p>
          <a:p>
            <a:pPr lvl="1"/>
            <a:r>
              <a:rPr lang="en-AU" dirty="0"/>
              <a:t>We tell you EXACTLY what you need for full marks</a:t>
            </a:r>
          </a:p>
          <a:p>
            <a:pPr lvl="1"/>
            <a:r>
              <a:rPr lang="en-AU" dirty="0"/>
              <a:t>Full guidelines and rubric on Moodle since Week 1</a:t>
            </a:r>
          </a:p>
          <a:p>
            <a:pPr lvl="1"/>
            <a:r>
              <a:rPr lang="en-AU" dirty="0"/>
              <a:t>Rubric at end of your </a:t>
            </a:r>
            <a:r>
              <a:rPr lang="en-AU" dirty="0" err="1"/>
              <a:t>Prac</a:t>
            </a:r>
            <a:r>
              <a:rPr lang="en-AU" dirty="0"/>
              <a:t> 4 manual </a:t>
            </a:r>
            <a:r>
              <a:rPr lang="en-AU" i="1" u="sng" dirty="0"/>
              <a:t>as well</a:t>
            </a:r>
            <a:endParaRPr lang="en-AU" u="sng" dirty="0"/>
          </a:p>
          <a:p>
            <a:pPr lvl="1"/>
            <a:endParaRPr lang="en-AU" dirty="0"/>
          </a:p>
        </p:txBody>
      </p:sp>
      <p:pic>
        <p:nvPicPr>
          <p:cNvPr id="7" name="Picture 6" descr="A close up of a butterfly&#10;&#10;Description automatically generated">
            <a:extLst>
              <a:ext uri="{FF2B5EF4-FFF2-40B4-BE49-F238E27FC236}">
                <a16:creationId xmlns:a16="http://schemas.microsoft.com/office/drawing/2014/main" id="{6DF471AF-7C94-EBFD-9D96-EB901A5EB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512">
            <a:off x="-199895" y="4496036"/>
            <a:ext cx="3056907" cy="203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2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own and white butterfly&#10;&#10;Description automatically generated">
            <a:extLst>
              <a:ext uri="{FF2B5EF4-FFF2-40B4-BE49-F238E27FC236}">
                <a16:creationId xmlns:a16="http://schemas.microsoft.com/office/drawing/2014/main" id="{CA800DE5-78BB-8FD2-3589-880068F93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0070">
            <a:off x="5824661" y="4182411"/>
            <a:ext cx="4121113" cy="2747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0EC3C-106A-8C47-53F8-1311FAFE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B; a foreword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E3D38-2279-F2C1-0429-9F1E2CCA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Rubric has also been up since Week 1</a:t>
            </a:r>
          </a:p>
          <a:p>
            <a:r>
              <a:rPr lang="en-AU" dirty="0"/>
              <a:t>This is more based on the science (less so coding)</a:t>
            </a:r>
          </a:p>
          <a:p>
            <a:r>
              <a:rPr lang="en-AU" dirty="0"/>
              <a:t>Grant writing — </a:t>
            </a:r>
            <a:r>
              <a:rPr lang="en-AU" i="1" dirty="0"/>
              <a:t>can be difficult</a:t>
            </a:r>
            <a:r>
              <a:rPr lang="en-AU" dirty="0"/>
              <a:t>, but is very important</a:t>
            </a:r>
          </a:p>
          <a:p>
            <a:r>
              <a:rPr lang="en-AU" dirty="0"/>
              <a:t>You will NEED to think and use literature to justify</a:t>
            </a:r>
            <a:br>
              <a:rPr lang="en-AU" dirty="0"/>
            </a:br>
            <a:r>
              <a:rPr lang="en-AU" dirty="0"/>
              <a:t>asking for money</a:t>
            </a:r>
          </a:p>
          <a:p>
            <a:r>
              <a:rPr lang="en-AU" dirty="0"/>
              <a:t>Justifications:</a:t>
            </a:r>
          </a:p>
          <a:p>
            <a:pPr lvl="1"/>
            <a:r>
              <a:rPr lang="en-AU" dirty="0"/>
              <a:t>Blue-sky reasons (easier; follow up research, etc.)</a:t>
            </a:r>
          </a:p>
          <a:p>
            <a:pPr lvl="1"/>
            <a:r>
              <a:rPr lang="en-AU" dirty="0"/>
              <a:t>Importance to Australia — </a:t>
            </a:r>
            <a:r>
              <a:rPr lang="en-AU" dirty="0">
                <a:highlight>
                  <a:srgbClr val="FFFF99"/>
                </a:highlight>
              </a:rPr>
              <a:t>or the country your taxa are found in</a:t>
            </a:r>
            <a:r>
              <a:rPr lang="en-AU" dirty="0"/>
              <a:t>. This is harder, but you’re a third year and you can do this</a:t>
            </a:r>
            <a:br>
              <a:rPr lang="en-AU" dirty="0"/>
            </a:br>
            <a:r>
              <a:rPr lang="en-AU" dirty="0"/>
              <a:t>and we want to challenge you</a:t>
            </a:r>
          </a:p>
          <a:p>
            <a:r>
              <a:rPr lang="en-AU" dirty="0"/>
              <a:t>*Rubric does not specify that you need to use</a:t>
            </a:r>
            <a:br>
              <a:rPr lang="en-AU" dirty="0"/>
            </a:br>
            <a:r>
              <a:rPr lang="en-AU" dirty="0"/>
              <a:t>the same phylogeny </a:t>
            </a:r>
            <a:r>
              <a:rPr lang="en-AU"/>
              <a:t>for part </a:t>
            </a:r>
            <a:r>
              <a:rPr lang="en-AU" b="1"/>
              <a:t>a</a:t>
            </a:r>
            <a:r>
              <a:rPr lang="en-AU"/>
              <a:t> </a:t>
            </a:r>
            <a:r>
              <a:rPr lang="en-AU" dirty="0"/>
              <a:t>and </a:t>
            </a:r>
            <a:r>
              <a:rPr lang="en-AU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913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94A8-F3D2-EC2B-BFE3-F5FCA9EF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Did you finish early?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057E-205F-833F-A65C-B7BA262FD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Help your neighbour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Work on your assignment and seek help or advice (keeping in mind that others doing the </a:t>
            </a:r>
            <a:r>
              <a:rPr lang="en-AU" dirty="0" err="1"/>
              <a:t>Prac</a:t>
            </a:r>
            <a:r>
              <a:rPr lang="en-AU" dirty="0"/>
              <a:t> might need more help)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???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Okay, fine you can go if you’ve checked with your demonstrator</a:t>
            </a:r>
          </a:p>
        </p:txBody>
      </p:sp>
      <p:pic>
        <p:nvPicPr>
          <p:cNvPr id="4" name="Picture 3" descr="A close up of a butterfly&#10;&#10;Description automatically generated">
            <a:extLst>
              <a:ext uri="{FF2B5EF4-FFF2-40B4-BE49-F238E27FC236}">
                <a16:creationId xmlns:a16="http://schemas.microsoft.com/office/drawing/2014/main" id="{B797DF5B-6A52-4F31-699A-585269316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512">
            <a:off x="-199895" y="4496036"/>
            <a:ext cx="3056907" cy="2037938"/>
          </a:xfrm>
          <a:prstGeom prst="rect">
            <a:avLst/>
          </a:prstGeom>
        </p:spPr>
      </p:pic>
      <p:pic>
        <p:nvPicPr>
          <p:cNvPr id="5" name="Picture 4" descr="A brown and white butterfly&#10;&#10;Description automatically generated">
            <a:extLst>
              <a:ext uri="{FF2B5EF4-FFF2-40B4-BE49-F238E27FC236}">
                <a16:creationId xmlns:a16="http://schemas.microsoft.com/office/drawing/2014/main" id="{7396A666-07C9-6E08-8C36-E61DF6B2E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0070">
            <a:off x="5664080" y="4431068"/>
            <a:ext cx="3945429" cy="26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hyloTemplate" id="{47EAE3C8-EEF7-B44B-AA90-67D3BA9F8622}" vid="{075996EB-0C29-FE42-AD65-7D372753E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6978</TotalTime>
  <Words>275</Words>
  <Application>Microsoft Macintosh PowerPoint</Application>
  <PresentationFormat>On-screen Show (4:3)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1_Office Theme</vt:lpstr>
      <vt:lpstr>BIOL365: Marine and Terrestrial Ecology</vt:lpstr>
      <vt:lpstr>What to expect today</vt:lpstr>
      <vt:lpstr>Initial guidance</vt:lpstr>
      <vt:lpstr>Initial guidance</vt:lpstr>
      <vt:lpstr>Part B; a foreword</vt:lpstr>
      <vt:lpstr>Did you finish early?</vt:lpstr>
    </vt:vector>
  </TitlesOfParts>
  <Company>University of Wollongong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pbyrne</dc:creator>
  <cp:lastModifiedBy>James Dorey</cp:lastModifiedBy>
  <cp:revision>770</cp:revision>
  <dcterms:created xsi:type="dcterms:W3CDTF">2011-05-31T01:37:10Z</dcterms:created>
  <dcterms:modified xsi:type="dcterms:W3CDTF">2024-08-23T03:06:06Z</dcterms:modified>
</cp:coreProperties>
</file>